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1"/>
  </p:sldMasterIdLst>
  <p:notesMasterIdLst>
    <p:notesMasterId r:id="rId7"/>
  </p:notesMasterIdLst>
  <p:sldIdLst>
    <p:sldId id="256" r:id="rId2"/>
    <p:sldId id="263" r:id="rId3"/>
    <p:sldId id="265" r:id="rId4"/>
    <p:sldId id="264" r:id="rId5"/>
    <p:sldId id="266"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2" autoAdjust="0"/>
  </p:normalViewPr>
  <p:slideViewPr>
    <p:cSldViewPr snapToGrid="0" showGuides="1">
      <p:cViewPr varScale="1">
        <p:scale>
          <a:sx n="111" d="100"/>
          <a:sy n="111" d="100"/>
        </p:scale>
        <p:origin x="594" y="96"/>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6/6/2022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5A4A7955-6230-48B4-BD8B-A7C460F7594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7168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87651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4804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538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47183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5496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4911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6542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406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594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4A7955-6230-48B4-BD8B-A7C460F7594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0455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55322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A4A7955-6230-48B4-BD8B-A7C460F7594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028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A4A7955-6230-48B4-BD8B-A7C460F7594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1928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13559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509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50ACFF-56C3-4453-9BAD-A02FE717F83E}" type="datetimeFigureOut">
              <a:rPr lang="en-US" smtClean="0"/>
              <a:t>6/6/2022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28477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50ACFF-56C3-4453-9BAD-A02FE717F83E}" type="datetimeFigureOut">
              <a:rPr lang="en-US" smtClean="0"/>
              <a:t>6/6/2022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403771542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24slides.com/?utm_campaign=mp&amp;utm_medium=ppt&amp;utm_source=pptlink&amp;utm_content=&amp;utm_term=" TargetMode="External"/><Relationship Id="rId5" Type="http://schemas.microsoft.com/office/2007/relationships/hdphoto" Target="../media/hdphoto1.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2279650" y="707395"/>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6"/>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748342" y="4315419"/>
            <a:ext cx="1955800" cy="160927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Sri R Sankaranarayanan</a:t>
            </a:r>
            <a:br>
              <a:rPr lang="en-US" dirty="0"/>
            </a:br>
            <a:r>
              <a:rPr lang="en-US" dirty="0"/>
              <a:t>DSC640 – Data Visualization Presentation</a:t>
            </a:r>
          </a:p>
        </p:txBody>
      </p:sp>
      <p:sp>
        <p:nvSpPr>
          <p:cNvPr id="8" name="TextBox 7">
            <a:extLst>
              <a:ext uri="{FF2B5EF4-FFF2-40B4-BE49-F238E27FC236}">
                <a16:creationId xmlns:a16="http://schemas.microsoft.com/office/drawing/2014/main" id="{3DC4CCBA-12AD-4433-A381-A03661E3D927}"/>
              </a:ext>
            </a:extLst>
          </p:cNvPr>
          <p:cNvSpPr txBox="1"/>
          <p:nvPr/>
        </p:nvSpPr>
        <p:spPr>
          <a:xfrm>
            <a:off x="3083704" y="1338728"/>
            <a:ext cx="5786662" cy="1846659"/>
          </a:xfrm>
          <a:prstGeom prst="rect">
            <a:avLst/>
          </a:prstGeom>
          <a:noFill/>
        </p:spPr>
        <p:txBody>
          <a:bodyPr wrap="square" lIns="0" tIns="0" rIns="0" bIns="0" rtlCol="0" anchor="ctr">
            <a:spAutoFit/>
          </a:bodyPr>
          <a:lstStyle/>
          <a:p>
            <a:r>
              <a:rPr lang="en-US" sz="6000" b="1" dirty="0">
                <a:solidFill>
                  <a:schemeClr val="bg1"/>
                </a:solidFill>
                <a:latin typeface="+mj-lt"/>
              </a:rPr>
              <a:t>AIR Travel</a:t>
            </a:r>
            <a:r>
              <a:rPr lang="en-US" sz="6000" dirty="0">
                <a:solidFill>
                  <a:schemeClr val="bg1"/>
                </a:solidFill>
                <a:latin typeface="+mj-lt"/>
              </a:rPr>
              <a:t> Safety Analysis</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4277010" y="3284241"/>
            <a:ext cx="5786662" cy="246221"/>
          </a:xfrm>
          <a:prstGeom prst="rect">
            <a:avLst/>
          </a:prstGeom>
          <a:noFill/>
        </p:spPr>
        <p:txBody>
          <a:bodyPr wrap="square" lIns="0" tIns="0" rIns="0" bIns="0" rtlCol="0">
            <a:spAutoFit/>
          </a:bodyPr>
          <a:lstStyle/>
          <a:p>
            <a:r>
              <a:rPr lang="en-US" sz="1600" dirty="0">
                <a:solidFill>
                  <a:schemeClr val="bg1"/>
                </a:solidFill>
              </a:rPr>
              <a:t>Airline Safety Analysis: XYZ Airlines</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3" name="Cover">
            <a:hlinkClick r:id="" action="ppaction://media"/>
            <a:extLst>
              <a:ext uri="{FF2B5EF4-FFF2-40B4-BE49-F238E27FC236}">
                <a16:creationId xmlns:a16="http://schemas.microsoft.com/office/drawing/2014/main" id="{744DC426-64F7-45B7-A03D-22C6F5D845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90300" y="362320"/>
            <a:ext cx="609600" cy="609600"/>
          </a:xfrm>
          <a:prstGeom prst="rect">
            <a:avLst/>
          </a:prstGeom>
        </p:spPr>
      </p:pic>
    </p:spTree>
    <p:extLst>
      <p:ext uri="{BB962C8B-B14F-4D97-AF65-F5344CB8AC3E}">
        <p14:creationId xmlns:p14="http://schemas.microsoft.com/office/powerpoint/2010/main" val="3623649067"/>
      </p:ext>
    </p:extLst>
  </p:cSld>
  <p:clrMapOvr>
    <a:masterClrMapping/>
  </p:clrMapOvr>
  <mc:AlternateContent xmlns:mc="http://schemas.openxmlformats.org/markup-compatibility/2006" xmlns:p14="http://schemas.microsoft.com/office/powerpoint/2010/main">
    <mc:Choice Requires="p14">
      <p:transition spd="med" p14:dur="700" advTm="31000">
        <p:fade/>
      </p:transition>
    </mc:Choice>
    <mc:Fallback xmlns="">
      <p:transition spd="med" advTm="3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6/6/2022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013508" y="-55081"/>
            <a:ext cx="9264193" cy="492443"/>
          </a:xfrm>
          <a:prstGeom prst="rect">
            <a:avLst/>
          </a:prstGeom>
          <a:noFill/>
        </p:spPr>
        <p:txBody>
          <a:bodyPr wrap="square" lIns="0" tIns="0" rIns="0" bIns="0" rtlCol="0" anchor="ctr">
            <a:spAutoFit/>
          </a:bodyPr>
          <a:lstStyle/>
          <a:p>
            <a:pPr algn="ctr"/>
            <a:r>
              <a:rPr lang="en-US" sz="3200" b="1" dirty="0">
                <a:latin typeface="+mj-lt"/>
              </a:rPr>
              <a:t>What does the Newspapers Say about Airline Safety</a:t>
            </a:r>
            <a:endParaRPr lang="en-US" sz="3600" dirty="0">
              <a:latin typeface="+mj-lt"/>
            </a:endParaRPr>
          </a:p>
        </p:txBody>
      </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468449"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9" name="Picture 8">
            <a:extLst>
              <a:ext uri="{FF2B5EF4-FFF2-40B4-BE49-F238E27FC236}">
                <a16:creationId xmlns:a16="http://schemas.microsoft.com/office/drawing/2014/main" id="{C6344448-9852-4748-ABAB-1FA1B3B4BF17}"/>
              </a:ext>
            </a:extLst>
          </p:cNvPr>
          <p:cNvPicPr>
            <a:picLocks noChangeAspect="1"/>
          </p:cNvPicPr>
          <p:nvPr/>
        </p:nvPicPr>
        <p:blipFill>
          <a:blip r:embed="rId4"/>
          <a:stretch>
            <a:fillRect/>
          </a:stretch>
        </p:blipFill>
        <p:spPr>
          <a:xfrm>
            <a:off x="840024" y="695368"/>
            <a:ext cx="4818974" cy="4458837"/>
          </a:xfrm>
          <a:prstGeom prst="rect">
            <a:avLst/>
          </a:prstGeom>
          <a:ln>
            <a:solidFill>
              <a:schemeClr val="tx1"/>
            </a:solidFill>
          </a:ln>
          <a:effectLst>
            <a:outerShdw blurRad="50800" dist="38100" dir="8100000" algn="tr" rotWithShape="0">
              <a:prstClr val="black">
                <a:alpha val="40000"/>
              </a:prstClr>
            </a:outerShdw>
          </a:effectLst>
        </p:spPr>
      </p:pic>
      <p:pic>
        <p:nvPicPr>
          <p:cNvPr id="17" name="Picture 16">
            <a:extLst>
              <a:ext uri="{FF2B5EF4-FFF2-40B4-BE49-F238E27FC236}">
                <a16:creationId xmlns:a16="http://schemas.microsoft.com/office/drawing/2014/main" id="{9EE1042A-B7C4-46AA-A620-CA9D0CA54DAA}"/>
              </a:ext>
            </a:extLst>
          </p:cNvPr>
          <p:cNvPicPr>
            <a:picLocks noChangeAspect="1"/>
          </p:cNvPicPr>
          <p:nvPr/>
        </p:nvPicPr>
        <p:blipFill>
          <a:blip r:embed="rId5"/>
          <a:stretch>
            <a:fillRect/>
          </a:stretch>
        </p:blipFill>
        <p:spPr>
          <a:xfrm rot="716291">
            <a:off x="5865225" y="883795"/>
            <a:ext cx="4313485" cy="4768391"/>
          </a:xfrm>
          <a:prstGeom prst="rect">
            <a:avLst/>
          </a:prstGeom>
          <a:ln>
            <a:solidFill>
              <a:schemeClr val="tx1"/>
            </a:solidFill>
          </a:ln>
          <a:effectLst>
            <a:outerShdw blurRad="50800" dist="38100" dir="8100000" algn="tr" rotWithShape="0">
              <a:prstClr val="black">
                <a:alpha val="40000"/>
              </a:prstClr>
            </a:outerShdw>
          </a:effectLst>
        </p:spPr>
      </p:pic>
      <p:pic>
        <p:nvPicPr>
          <p:cNvPr id="5" name="What ppl say">
            <a:hlinkClick r:id="" action="ppaction://media"/>
            <a:extLst>
              <a:ext uri="{FF2B5EF4-FFF2-40B4-BE49-F238E27FC236}">
                <a16:creationId xmlns:a16="http://schemas.microsoft.com/office/drawing/2014/main" id="{ADF86A64-D137-4689-9C32-280B40C522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07800" y="17060"/>
            <a:ext cx="609600" cy="609600"/>
          </a:xfrm>
          <a:prstGeom prst="rect">
            <a:avLst/>
          </a:prstGeom>
        </p:spPr>
      </p:pic>
      <p:pic>
        <p:nvPicPr>
          <p:cNvPr id="18" name="Picture 17">
            <a:extLst>
              <a:ext uri="{FF2B5EF4-FFF2-40B4-BE49-F238E27FC236}">
                <a16:creationId xmlns:a16="http://schemas.microsoft.com/office/drawing/2014/main" id="{BB021D2F-6BF1-1F39-DE86-67744418A361}"/>
              </a:ext>
            </a:extLst>
          </p:cNvPr>
          <p:cNvPicPr>
            <a:picLocks noChangeAspect="1"/>
          </p:cNvPicPr>
          <p:nvPr/>
        </p:nvPicPr>
        <p:blipFill>
          <a:blip r:embed="rId7"/>
          <a:stretch>
            <a:fillRect/>
          </a:stretch>
        </p:blipFill>
        <p:spPr>
          <a:xfrm rot="20479473">
            <a:off x="1526713" y="1340405"/>
            <a:ext cx="3892492" cy="4527289"/>
          </a:xfrm>
          <a:prstGeom prst="rect">
            <a:avLst/>
          </a:prstGeom>
          <a:ln>
            <a:solidFill>
              <a:schemeClr val="tx1"/>
            </a:solidFill>
          </a:ln>
          <a:effectLst>
            <a:outerShdw blurRad="50800" dist="38100" dir="8100000" algn="tr" rotWithShape="0">
              <a:prstClr val="black">
                <a:alpha val="40000"/>
              </a:prstClr>
            </a:outerShdw>
          </a:effectLst>
        </p:spPr>
      </p:pic>
      <p:pic>
        <p:nvPicPr>
          <p:cNvPr id="19" name="Picture 18">
            <a:extLst>
              <a:ext uri="{FF2B5EF4-FFF2-40B4-BE49-F238E27FC236}">
                <a16:creationId xmlns:a16="http://schemas.microsoft.com/office/drawing/2014/main" id="{2E620CFA-7650-EB82-6C6E-44936410E6D1}"/>
              </a:ext>
            </a:extLst>
          </p:cNvPr>
          <p:cNvPicPr>
            <a:picLocks noChangeAspect="1"/>
          </p:cNvPicPr>
          <p:nvPr/>
        </p:nvPicPr>
        <p:blipFill>
          <a:blip r:embed="rId8"/>
          <a:stretch>
            <a:fillRect/>
          </a:stretch>
        </p:blipFill>
        <p:spPr>
          <a:xfrm rot="806580">
            <a:off x="6001272" y="2316491"/>
            <a:ext cx="4930681" cy="3609848"/>
          </a:xfrm>
          <a:prstGeom prst="rect">
            <a:avLst/>
          </a:prstGeom>
          <a:ln>
            <a:solidFill>
              <a:schemeClr val="tx1"/>
            </a:solidFill>
          </a:ln>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653A0AE3-8D51-A46B-46CF-D205E585ADA8}"/>
              </a:ext>
            </a:extLst>
          </p:cNvPr>
          <p:cNvPicPr>
            <a:picLocks noChangeAspect="1"/>
          </p:cNvPicPr>
          <p:nvPr/>
        </p:nvPicPr>
        <p:blipFill>
          <a:blip r:embed="rId9"/>
          <a:stretch>
            <a:fillRect/>
          </a:stretch>
        </p:blipFill>
        <p:spPr>
          <a:xfrm rot="20967185">
            <a:off x="1321469" y="2670702"/>
            <a:ext cx="6196982" cy="3446771"/>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75146518"/>
      </p:ext>
    </p:extLst>
  </p:cSld>
  <p:clrMapOvr>
    <a:masterClrMapping/>
  </p:clrMapOvr>
  <mc:AlternateContent xmlns:mc="http://schemas.openxmlformats.org/markup-compatibility/2006" xmlns:p14="http://schemas.microsoft.com/office/powerpoint/2010/main">
    <mc:Choice Requires="p14">
      <p:transition spd="med" p14:dur="700" advTm="60000">
        <p:fade/>
      </p:transition>
    </mc:Choice>
    <mc:Fallback xmlns="">
      <p:transition spd="med" advTm="6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259" fill="hold"/>
                                        <p:tgtEl>
                                          <p:spTgt spid="5"/>
                                        </p:tgtEl>
                                      </p:cBhvr>
                                    </p:cmd>
                                  </p:childTnLst>
                                </p:cTn>
                              </p:par>
                              <p:par>
                                <p:cTn id="7" presetID="10" presetClass="entr" presetSubtype="0" fill="hold" nodeType="withEffect">
                                  <p:stCondLst>
                                    <p:cond delay="20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900"/>
                                        <p:tgtEl>
                                          <p:spTgt spid="9"/>
                                        </p:tgtEl>
                                      </p:cBhvr>
                                    </p:animEffect>
                                  </p:childTnLst>
                                </p:cTn>
                              </p:par>
                              <p:par>
                                <p:cTn id="10" presetID="10" presetClass="entr" presetSubtype="0" fill="hold" nodeType="withEffect">
                                  <p:stCondLst>
                                    <p:cond delay="5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3000"/>
                                        <p:tgtEl>
                                          <p:spTgt spid="17"/>
                                        </p:tgtEl>
                                      </p:cBhvr>
                                    </p:animEffect>
                                  </p:childTnLst>
                                </p:cTn>
                              </p:par>
                              <p:par>
                                <p:cTn id="13" presetID="10" presetClass="entr" presetSubtype="0"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3000"/>
                                        <p:tgtEl>
                                          <p:spTgt spid="18"/>
                                        </p:tgtEl>
                                      </p:cBhvr>
                                    </p:animEffect>
                                  </p:childTnLst>
                                </p:cTn>
                              </p:par>
                              <p:par>
                                <p:cTn id="16" presetID="10" presetClass="entr" presetSubtype="0" fill="hold" nodeType="withEffect">
                                  <p:stCondLst>
                                    <p:cond delay="30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3000"/>
                                        <p:tgtEl>
                                          <p:spTgt spid="19"/>
                                        </p:tgtEl>
                                      </p:cBhvr>
                                    </p:animEffect>
                                  </p:childTnLst>
                                </p:cTn>
                              </p:par>
                              <p:par>
                                <p:cTn id="19" presetID="10" presetClass="entr" presetSubtype="0" fill="hold" nodeType="withEffect">
                                  <p:stCondLst>
                                    <p:cond delay="400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6/6/2022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7" name="Title 6" hidden="1">
            <a:extLst>
              <a:ext uri="{FF2B5EF4-FFF2-40B4-BE49-F238E27FC236}">
                <a16:creationId xmlns:a16="http://schemas.microsoft.com/office/drawing/2014/main" id="{515E1EA5-44B4-4F71-9348-C1ED402144FE}"/>
              </a:ext>
            </a:extLst>
          </p:cNvPr>
          <p:cNvSpPr>
            <a:spLocks noGrp="1"/>
          </p:cNvSpPr>
          <p:nvPr>
            <p:ph type="title" idx="4294967295"/>
          </p:nvPr>
        </p:nvSpPr>
        <p:spPr>
          <a:xfrm>
            <a:off x="0" y="365125"/>
            <a:ext cx="10515600" cy="1325563"/>
          </a:xfrm>
        </p:spPr>
        <p:txBody>
          <a:bodyPr/>
          <a:lstStyle/>
          <a:p>
            <a:r>
              <a:rPr lang="en-US" dirty="0"/>
              <a:t>Balanced scorecard slide 4</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2" y="609600"/>
            <a:ext cx="9264193" cy="492443"/>
          </a:xfrm>
          <a:prstGeom prst="rect">
            <a:avLst/>
          </a:prstGeom>
          <a:noFill/>
        </p:spPr>
        <p:txBody>
          <a:bodyPr wrap="square" lIns="0" tIns="0" rIns="0" bIns="0" rtlCol="0" anchor="ctr">
            <a:spAutoFit/>
          </a:bodyPr>
          <a:lstStyle/>
          <a:p>
            <a:pPr algn="ctr"/>
            <a:r>
              <a:rPr lang="en-US" sz="3200" b="1" dirty="0">
                <a:latin typeface="+mj-lt"/>
              </a:rPr>
              <a:t>Statistically Safe</a:t>
            </a:r>
            <a:endParaRPr lang="en-US" sz="3600" dirty="0">
              <a:latin typeface="+mj-lt"/>
            </a:endParaRPr>
          </a:p>
        </p:txBody>
      </p:sp>
      <p:pic>
        <p:nvPicPr>
          <p:cNvPr id="6" name="Picture 5">
            <a:extLst>
              <a:ext uri="{FF2B5EF4-FFF2-40B4-BE49-F238E27FC236}">
                <a16:creationId xmlns:a16="http://schemas.microsoft.com/office/drawing/2014/main" id="{06CD0822-928F-4EE5-B224-D6A2A9ECC643}"/>
              </a:ext>
            </a:extLst>
          </p:cNvPr>
          <p:cNvPicPr>
            <a:picLocks noChangeAspect="1"/>
          </p:cNvPicPr>
          <p:nvPr/>
        </p:nvPicPr>
        <p:blipFill>
          <a:blip r:embed="rId4"/>
          <a:stretch>
            <a:fillRect/>
          </a:stretch>
        </p:blipFill>
        <p:spPr>
          <a:xfrm>
            <a:off x="2343860" y="2152650"/>
            <a:ext cx="6962775" cy="2552700"/>
          </a:xfrm>
          <a:prstGeom prst="rect">
            <a:avLst/>
          </a:prstGeom>
          <a:ln>
            <a:solidFill>
              <a:schemeClr val="tx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1C2828AF-FE31-464C-B73E-D4E13F9EA7FE}"/>
              </a:ext>
            </a:extLst>
          </p:cNvPr>
          <p:cNvPicPr>
            <a:picLocks noChangeAspect="1"/>
          </p:cNvPicPr>
          <p:nvPr/>
        </p:nvPicPr>
        <p:blipFill>
          <a:blip r:embed="rId5"/>
          <a:stretch>
            <a:fillRect/>
          </a:stretch>
        </p:blipFill>
        <p:spPr>
          <a:xfrm>
            <a:off x="1954650" y="1988052"/>
            <a:ext cx="8282700" cy="3164789"/>
          </a:xfrm>
          <a:prstGeom prst="rect">
            <a:avLst/>
          </a:prstGeom>
          <a:ln>
            <a:solidFill>
              <a:schemeClr val="tx1"/>
            </a:solidFill>
          </a:ln>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580D3171-00D7-441D-AD49-38811062FCE7}"/>
              </a:ext>
            </a:extLst>
          </p:cNvPr>
          <p:cNvPicPr>
            <a:picLocks noChangeAspect="1"/>
          </p:cNvPicPr>
          <p:nvPr/>
        </p:nvPicPr>
        <p:blipFill>
          <a:blip r:embed="rId6"/>
          <a:stretch>
            <a:fillRect/>
          </a:stretch>
        </p:blipFill>
        <p:spPr>
          <a:xfrm>
            <a:off x="1803779" y="1705159"/>
            <a:ext cx="8584441" cy="3909025"/>
          </a:xfrm>
          <a:prstGeom prst="rect">
            <a:avLst/>
          </a:prstGeom>
          <a:ln>
            <a:solidFill>
              <a:schemeClr val="tx1"/>
            </a:solidFill>
          </a:ln>
          <a:effectLst>
            <a:outerShdw blurRad="50800" dist="38100" dir="8100000" algn="tr" rotWithShape="0">
              <a:prstClr val="black">
                <a:alpha val="40000"/>
              </a:prstClr>
            </a:outerShdw>
          </a:effectLst>
        </p:spPr>
      </p:pic>
      <p:pic>
        <p:nvPicPr>
          <p:cNvPr id="5" name="Graphs">
            <a:hlinkClick r:id="" action="ppaction://media"/>
            <a:extLst>
              <a:ext uri="{FF2B5EF4-FFF2-40B4-BE49-F238E27FC236}">
                <a16:creationId xmlns:a16="http://schemas.microsoft.com/office/drawing/2014/main" id="{5CFC363F-9D09-485B-B04D-F09C31D3FB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0"/>
            <a:ext cx="609600" cy="609600"/>
          </a:xfrm>
          <a:prstGeom prst="rect">
            <a:avLst/>
          </a:prstGeom>
        </p:spPr>
      </p:pic>
    </p:spTree>
    <p:extLst>
      <p:ext uri="{BB962C8B-B14F-4D97-AF65-F5344CB8AC3E}">
        <p14:creationId xmlns:p14="http://schemas.microsoft.com/office/powerpoint/2010/main" val="3126221320"/>
      </p:ext>
    </p:extLst>
  </p:cSld>
  <p:clrMapOvr>
    <a:masterClrMapping/>
  </p:clrMapOvr>
  <mc:AlternateContent xmlns:mc="http://schemas.openxmlformats.org/markup-compatibility/2006" xmlns:p14="http://schemas.microsoft.com/office/powerpoint/2010/main">
    <mc:Choice Requires="p14">
      <p:transition spd="med" p14:dur="700" advTm="56000">
        <p:fade/>
      </p:transition>
    </mc:Choice>
    <mc:Fallback xmlns="">
      <p:transition spd="med" advTm="5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15"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75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6/6/2022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463903" y="717338"/>
            <a:ext cx="9264193" cy="492443"/>
          </a:xfrm>
          <a:prstGeom prst="rect">
            <a:avLst/>
          </a:prstGeom>
          <a:noFill/>
        </p:spPr>
        <p:txBody>
          <a:bodyPr wrap="square" lIns="0" tIns="0" rIns="0" bIns="0" rtlCol="0" anchor="ctr">
            <a:spAutoFit/>
          </a:bodyPr>
          <a:lstStyle/>
          <a:p>
            <a:pPr algn="ctr"/>
            <a:r>
              <a:rPr lang="en-US" sz="3200" b="1" dirty="0">
                <a:latin typeface="+mj-lt"/>
              </a:rPr>
              <a:t>Why XYZ Airlines is one of the safest</a:t>
            </a:r>
            <a:endParaRPr lang="en-US" sz="3600" dirty="0">
              <a:latin typeface="+mj-lt"/>
            </a:endParaRPr>
          </a:p>
        </p:txBody>
      </p:sp>
      <p:pic>
        <p:nvPicPr>
          <p:cNvPr id="14" name="Picture 13">
            <a:extLst>
              <a:ext uri="{FF2B5EF4-FFF2-40B4-BE49-F238E27FC236}">
                <a16:creationId xmlns:a16="http://schemas.microsoft.com/office/drawing/2014/main" id="{61DD08B6-1757-4E52-A39A-47479B1895A6}"/>
              </a:ext>
            </a:extLst>
          </p:cNvPr>
          <p:cNvPicPr>
            <a:picLocks noChangeAspect="1"/>
          </p:cNvPicPr>
          <p:nvPr/>
        </p:nvPicPr>
        <p:blipFill>
          <a:blip r:embed="rId4"/>
          <a:stretch>
            <a:fillRect/>
          </a:stretch>
        </p:blipFill>
        <p:spPr>
          <a:xfrm>
            <a:off x="3638776" y="1672696"/>
            <a:ext cx="5838825" cy="3400425"/>
          </a:xfrm>
          <a:prstGeom prst="rect">
            <a:avLst/>
          </a:prstGeom>
        </p:spPr>
      </p:pic>
      <p:pic>
        <p:nvPicPr>
          <p:cNvPr id="6" name="Abc">
            <a:hlinkClick r:id="" action="ppaction://media"/>
            <a:extLst>
              <a:ext uri="{FF2B5EF4-FFF2-40B4-BE49-F238E27FC236}">
                <a16:creationId xmlns:a16="http://schemas.microsoft.com/office/drawing/2014/main" id="{71CA8F4B-4542-4026-A5BA-7FABA9680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5100" y="0"/>
            <a:ext cx="609600" cy="609600"/>
          </a:xfrm>
          <a:prstGeom prst="rect">
            <a:avLst/>
          </a:prstGeom>
        </p:spPr>
      </p:pic>
      <p:pic>
        <p:nvPicPr>
          <p:cNvPr id="11" name="Picture 10">
            <a:extLst>
              <a:ext uri="{FF2B5EF4-FFF2-40B4-BE49-F238E27FC236}">
                <a16:creationId xmlns:a16="http://schemas.microsoft.com/office/drawing/2014/main" id="{8DC5F505-1937-6522-68F0-299A17AC7920}"/>
              </a:ext>
            </a:extLst>
          </p:cNvPr>
          <p:cNvPicPr>
            <a:picLocks noChangeAspect="1"/>
          </p:cNvPicPr>
          <p:nvPr/>
        </p:nvPicPr>
        <p:blipFill>
          <a:blip r:embed="rId6"/>
          <a:stretch>
            <a:fillRect/>
          </a:stretch>
        </p:blipFill>
        <p:spPr>
          <a:xfrm>
            <a:off x="3248250" y="1609725"/>
            <a:ext cx="6619875" cy="3638550"/>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07144933"/>
      </p:ext>
    </p:extLst>
  </p:cSld>
  <p:clrMapOvr>
    <a:masterClrMapping/>
  </p:clrMapOvr>
  <mc:AlternateContent xmlns:mc="http://schemas.openxmlformats.org/markup-compatibility/2006" xmlns:p14="http://schemas.microsoft.com/office/powerpoint/2010/main">
    <mc:Choice Requires="p14">
      <p:transition spd="med" p14:dur="700" advTm="37000">
        <p:fade/>
      </p:transition>
    </mc:Choice>
    <mc:Fallback xmlns="">
      <p:transition spd="med" advTm="3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281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p:txBody>
          <a:bodyPr/>
          <a:lstStyle/>
          <a:p>
            <a:fld id="{75C75738-883E-4D82-874A-987559CF11A8}" type="datetime1">
              <a:rPr lang="en-US" smtClean="0"/>
              <a:t>6/6/2022</a:t>
            </a:fld>
            <a:endParaRPr lang="en-US" dirty="0"/>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p:txBody>
          <a:bodyPr/>
          <a:lstStyle/>
          <a:p>
            <a:fld id="{5A4A7955-6230-48B4-BD8B-A7C460F75945}" type="slidenum">
              <a:rPr lang="en-US" smtClean="0"/>
              <a:t>5</a:t>
            </a:fld>
            <a:endParaRPr lang="en-US" dirty="0"/>
          </a:p>
        </p:txBody>
      </p:sp>
      <p:sp>
        <p:nvSpPr>
          <p:cNvPr id="5" name="Title 4" hidden="1">
            <a:extLst>
              <a:ext uri="{FF2B5EF4-FFF2-40B4-BE49-F238E27FC236}">
                <a16:creationId xmlns:a16="http://schemas.microsoft.com/office/drawing/2014/main"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pic>
        <p:nvPicPr>
          <p:cNvPr id="6" name="Abc">
            <a:hlinkClick r:id="" action="ppaction://media"/>
            <a:extLst>
              <a:ext uri="{FF2B5EF4-FFF2-40B4-BE49-F238E27FC236}">
                <a16:creationId xmlns:a16="http://schemas.microsoft.com/office/drawing/2014/main" id="{71CA8F4B-4542-4026-A5BA-7FABA96804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5100" y="0"/>
            <a:ext cx="609600" cy="609600"/>
          </a:xfrm>
          <a:prstGeom prst="rect">
            <a:avLst/>
          </a:prstGeom>
        </p:spPr>
      </p:pic>
      <p:sp>
        <p:nvSpPr>
          <p:cNvPr id="7" name="TextBox 6">
            <a:extLst>
              <a:ext uri="{FF2B5EF4-FFF2-40B4-BE49-F238E27FC236}">
                <a16:creationId xmlns:a16="http://schemas.microsoft.com/office/drawing/2014/main" id="{C1085ECC-6451-0B44-F533-68564FC24D5E}"/>
              </a:ext>
            </a:extLst>
          </p:cNvPr>
          <p:cNvSpPr txBox="1"/>
          <p:nvPr/>
        </p:nvSpPr>
        <p:spPr>
          <a:xfrm>
            <a:off x="1696528" y="931653"/>
            <a:ext cx="8798943" cy="369332"/>
          </a:xfrm>
          <a:prstGeom prst="rect">
            <a:avLst/>
          </a:prstGeom>
          <a:noFill/>
        </p:spPr>
        <p:txBody>
          <a:bodyPr wrap="square" rtlCol="0">
            <a:spAutoFit/>
          </a:bodyPr>
          <a:lstStyle/>
          <a:p>
            <a:r>
              <a:rPr lang="en-US" dirty="0"/>
              <a:t>Summary and Conclusion</a:t>
            </a:r>
          </a:p>
        </p:txBody>
      </p:sp>
      <p:sp>
        <p:nvSpPr>
          <p:cNvPr id="8" name="TextBox 7">
            <a:extLst>
              <a:ext uri="{FF2B5EF4-FFF2-40B4-BE49-F238E27FC236}">
                <a16:creationId xmlns:a16="http://schemas.microsoft.com/office/drawing/2014/main" id="{27A2F6DF-F0C8-6879-1E33-57B9504EA1FF}"/>
              </a:ext>
            </a:extLst>
          </p:cNvPr>
          <p:cNvSpPr txBox="1"/>
          <p:nvPr/>
        </p:nvSpPr>
        <p:spPr>
          <a:xfrm>
            <a:off x="2458528" y="1880558"/>
            <a:ext cx="8036943" cy="2308324"/>
          </a:xfrm>
          <a:prstGeom prst="rect">
            <a:avLst/>
          </a:prstGeom>
          <a:noFill/>
        </p:spPr>
        <p:txBody>
          <a:bodyPr wrap="square" rtlCol="0">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My Summary : From the data points collected, the statistics indicates air travel is the safest means of transportation in the modern world. And XYZ airlines is one of the top airlines as far as safety measure is concerned. Therefore, confidently choose XYZ airlines for a safe and reliable travel experience. </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endParaRPr lang="en-US" dirty="0"/>
          </a:p>
          <a:p>
            <a:endParaRPr lang="en-US" dirty="0"/>
          </a:p>
          <a:p>
            <a:r>
              <a:rPr lang="en-US" dirty="0"/>
              <a:t>THANK YOU</a:t>
            </a:r>
          </a:p>
        </p:txBody>
      </p:sp>
    </p:spTree>
    <p:extLst>
      <p:ext uri="{BB962C8B-B14F-4D97-AF65-F5344CB8AC3E}">
        <p14:creationId xmlns:p14="http://schemas.microsoft.com/office/powerpoint/2010/main" val="176539105"/>
      </p:ext>
    </p:extLst>
  </p:cSld>
  <p:clrMapOvr>
    <a:masterClrMapping/>
  </p:clrMapOvr>
  <mc:AlternateContent xmlns:mc="http://schemas.openxmlformats.org/markup-compatibility/2006" xmlns:p14="http://schemas.microsoft.com/office/powerpoint/2010/main">
    <mc:Choice Requires="p14">
      <p:transition spd="med" p14:dur="700" advTm="37000">
        <p:fade/>
      </p:transition>
    </mc:Choice>
    <mc:Fallback xmlns="">
      <p:transition spd="med" advTm="3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127</Words>
  <Application>Microsoft Office PowerPoint</Application>
  <PresentationFormat>Widescreen</PresentationFormat>
  <Paragraphs>25</Paragraphs>
  <Slides>5</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Garamond</vt:lpstr>
      <vt:lpstr>Times New Roman</vt:lpstr>
      <vt:lpstr>Organic</vt:lpstr>
      <vt:lpstr>Balanced scorecard slide 1</vt:lpstr>
      <vt:lpstr>Balanced scorecard slide 2</vt:lpstr>
      <vt:lpstr>Balanced scorecard slide 4</vt:lpstr>
      <vt:lpstr>Balanced scorecard slide 3</vt:lpstr>
      <vt:lpstr>Balanced scorecard slide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2019-04-17T06:29:43Z</dcterms:created>
  <dcterms:modified xsi:type="dcterms:W3CDTF">2022-06-06T16:36:55Z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